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1" r:id="rId2"/>
    <p:sldId id="272" r:id="rId3"/>
    <p:sldId id="283" r:id="rId4"/>
    <p:sldId id="276" r:id="rId5"/>
    <p:sldId id="285" r:id="rId6"/>
    <p:sldId id="260" r:id="rId7"/>
    <p:sldId id="261" r:id="rId8"/>
    <p:sldId id="286" r:id="rId9"/>
    <p:sldId id="273" r:id="rId10"/>
    <p:sldId id="274" r:id="rId11"/>
    <p:sldId id="279" r:id="rId12"/>
    <p:sldId id="280" r:id="rId13"/>
    <p:sldId id="281" r:id="rId14"/>
    <p:sldId id="284" r:id="rId15"/>
  </p:sldIdLst>
  <p:sldSz cx="12192000" cy="6858000"/>
  <p:notesSz cx="6797675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6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812EA-BF45-4706-A6A1-0270204333C5}" type="datetimeFigureOut">
              <a:rPr lang="sl-SI" smtClean="0"/>
              <a:t>12. 02. 2024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00FC6-4B1A-4C5C-AD3E-A2F30D1B385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6365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96979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0544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9249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2845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99834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0297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8848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ni diapozitiv" type="title">
  <p:cSld name="Naslovni diapozitiv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391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n navpično besedilo" type="vertTx">
  <p:cSld name="Naslov in navpično besedilo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226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pični naslov in besedilo" type="vertTitleAndTx">
  <p:cSld name="Navpični naslov in besedilo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4584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n vsebina" type="obj">
  <p:cSld name="Naslov in vsebina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4076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lava odseka" type="secHead">
  <p:cSld name="Glava odsek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138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e vsebini" type="twoObj">
  <p:cSld name="Dve vsebini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873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imerjava" type="twoTxTwoObj">
  <p:cSld name="Primerjava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916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mo naslov" type="titleOnly">
  <p:cSld name="Samo naslov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0710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azen" type="blank">
  <p:cSld name="Praze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385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sebina z naslovom" type="objTx">
  <p:cSld name="Vsebina z naslovom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5155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n slika" type="picTx">
  <p:cSld name="Naslov in slika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3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l-SI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08735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130640" y="2024502"/>
            <a:ext cx="10153310" cy="193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5500"/>
              <a:buFont typeface="Arial"/>
              <a:buNone/>
            </a:pPr>
            <a:r>
              <a:rPr lang="sl-SI" sz="48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Nadgradnja </a:t>
            </a:r>
            <a:br>
              <a:rPr lang="sl-SI" sz="48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sl-SI" sz="48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 za izbor operacij </a:t>
            </a:r>
            <a:br>
              <a:rPr lang="sl-SI" sz="48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sl-SI" sz="28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v okviru Programa EKP v obdobju </a:t>
            </a:r>
            <a:br>
              <a:rPr lang="sl-SI" sz="28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sl-SI" sz="28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2021-2027 v Sloveniji</a:t>
            </a:r>
            <a:endParaRPr sz="2800" b="1" dirty="0">
              <a:solidFill>
                <a:srgbClr val="034EA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pl-PL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Merila za izbor operacij 21-27: napredek na Cilju politike 3</a:t>
            </a:r>
            <a:endParaRPr sz="4000" u="sng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882650" y="1585436"/>
            <a:ext cx="7664450" cy="466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nadgradnja merila glede ekonomske upravičenosti s smernicami DG REGIO za analizo stroškov in koristi naložbenih projektov in DG REGIO CBA </a:t>
            </a:r>
            <a:r>
              <a:rPr lang="sl-SI" sz="2400" dirty="0" err="1">
                <a:latin typeface="Arial"/>
                <a:ea typeface="Arial"/>
                <a:cs typeface="Arial"/>
                <a:sym typeface="Arial"/>
              </a:rPr>
              <a:t>Economic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sl-SI" sz="2400" dirty="0" err="1">
                <a:latin typeface="Arial"/>
                <a:ea typeface="Arial"/>
                <a:cs typeface="Arial"/>
                <a:sym typeface="Arial"/>
              </a:rPr>
              <a:t>Appraisal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sl-SI" sz="2400" dirty="0" err="1">
                <a:latin typeface="Arial"/>
                <a:ea typeface="Arial"/>
                <a:cs typeface="Arial"/>
                <a:sym typeface="Arial"/>
              </a:rPr>
              <a:t>Vademecum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pl-PL" sz="2400" dirty="0">
                <a:latin typeface="Arial"/>
                <a:ea typeface="Arial"/>
                <a:cs typeface="Arial"/>
                <a:sym typeface="Arial"/>
              </a:rPr>
              <a:t>dodano merilo glede zagotavljanje odpornosti na podnebne spremembe,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dodano merilo glede prispevka projektov k izboljšanju </a:t>
            </a:r>
            <a:r>
              <a:rPr lang="sl-SI" sz="2400" dirty="0" err="1">
                <a:latin typeface="Arial"/>
                <a:ea typeface="Arial"/>
                <a:cs typeface="Arial"/>
                <a:sym typeface="Arial"/>
              </a:rPr>
              <a:t>intermodalne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 povezljivosti z opisom povezljivosti z različnimi načini prevoza,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dodano merilo glede prispevka projektov k prihrankom časa uporabnikov v prometu.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4BB73EC0-F499-B9ED-4DBA-5339D37C0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1336" y="2627580"/>
            <a:ext cx="3396771" cy="258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308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pl-PL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Merila za izbor operacij 21-27: napredek na Cilju politike 5</a:t>
            </a:r>
            <a:endParaRPr sz="4000" u="sng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882650" y="1585436"/>
            <a:ext cx="7664450" cy="466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34290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vključevanje principov in temeljnih vrednot pobude NEB na </a:t>
            </a:r>
            <a:r>
              <a:rPr lang="sl-SI" sz="2400" b="1" dirty="0">
                <a:latin typeface="Arial"/>
                <a:ea typeface="Arial"/>
                <a:cs typeface="Arial"/>
                <a:sym typeface="Arial"/>
              </a:rPr>
              <a:t>SC 5.1 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kot pogoj opredeljeno v vsebinskih izhodiščih za CTN,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na </a:t>
            </a:r>
            <a:r>
              <a:rPr lang="sl-SI" sz="2400" b="1" dirty="0">
                <a:latin typeface="Arial"/>
                <a:ea typeface="Arial"/>
                <a:cs typeface="Arial"/>
                <a:sym typeface="Arial"/>
              </a:rPr>
              <a:t>SC 5.2 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poudarek 3(b) odstavka 33. člena CPR 2021/1060 – priprava meril pri CLLD je naloga LAS,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nadgradnja nabora priporočenih meril glede na 8 načel, ki so bila predpisana za pripravo SLR,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obravnava prejetih predlogov zunanjega eksperta DG REGIO s predstavniki LAS,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primer nadgradnje: načelo </a:t>
            </a:r>
            <a:r>
              <a:rPr lang="sl-SI" sz="2400" u="sng" dirty="0" err="1">
                <a:latin typeface="Arial"/>
                <a:ea typeface="Arial"/>
                <a:cs typeface="Arial"/>
                <a:sym typeface="Arial"/>
              </a:rPr>
              <a:t>okoljska</a:t>
            </a:r>
            <a:r>
              <a:rPr lang="sl-SI" sz="2400" u="sng" dirty="0">
                <a:latin typeface="Arial"/>
                <a:ea typeface="Arial"/>
                <a:cs typeface="Arial"/>
                <a:sym typeface="Arial"/>
              </a:rPr>
              <a:t> trajnost 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je dopolnjeno s 5 priporočenimi merili (zmanjševanje virov onesnaževanja, </a:t>
            </a:r>
            <a:r>
              <a:rPr lang="sl-SI" sz="2400" dirty="0" err="1">
                <a:latin typeface="Arial"/>
                <a:ea typeface="Arial"/>
                <a:cs typeface="Arial"/>
                <a:sym typeface="Arial"/>
              </a:rPr>
              <a:t>zero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sl-SI" sz="2400" dirty="0" err="1">
                <a:latin typeface="Arial"/>
                <a:ea typeface="Arial"/>
                <a:cs typeface="Arial"/>
                <a:sym typeface="Arial"/>
              </a:rPr>
              <a:t>waste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, obnovljivi viri, izboljšanje stanja ekosistema, </a:t>
            </a:r>
            <a:r>
              <a:rPr lang="sl-SI" sz="2400">
                <a:latin typeface="Arial"/>
                <a:ea typeface="Arial"/>
                <a:cs typeface="Arial"/>
                <a:sym typeface="Arial"/>
              </a:rPr>
              <a:t>zmanjšanje obremenitev 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okolja).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B7A2EA60-C670-E8E8-B590-1CB2A9514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547100" y="2121189"/>
            <a:ext cx="3079748" cy="298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49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pl-PL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Merila za izbor operacij 21-27: napredek na Cilju politike 6</a:t>
            </a:r>
            <a:endParaRPr sz="4000" u="sng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882650" y="1585436"/>
            <a:ext cx="7664450" cy="466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jasnejša opredelitev ene od predvidenih dejavnosti (naložbe v raziskave, razvoj in inovacije ter produktivne naložbe v malih, srednje velikih in velikih podjetjih) </a:t>
            </a:r>
          </a:p>
          <a:p>
            <a:pPr marL="34290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dodatno merilo glede NEB (izkazovanje prispevka operacije v skladu s pobudo New </a:t>
            </a:r>
            <a:r>
              <a:rPr lang="sl-SI" sz="2400" dirty="0" err="1">
                <a:latin typeface="Arial"/>
                <a:ea typeface="Arial"/>
                <a:cs typeface="Arial"/>
                <a:sym typeface="Arial"/>
              </a:rPr>
              <a:t>European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 Bauhaus (NEB)),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dodano merilo potenciala za zeleno preobrazbo (neposreden prispevek k razvoju krožnega gospodarstva in njegovih temeljnih načel)</a:t>
            </a:r>
            <a:r>
              <a:rPr lang="sl-SI" sz="2000" dirty="0"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endParaRPr lang="sl-SI" sz="20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87A67C28-6B86-C61F-62C3-DCB77F60A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21" y="2333625"/>
            <a:ext cx="2541353" cy="254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35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pl-PL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Merila za izbor operacij 21-27: napredek na Cilju politike 6</a:t>
            </a:r>
            <a:endParaRPr sz="4000" u="sng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882650" y="1585436"/>
            <a:ext cx="7664450" cy="466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34290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za doseganje cilja </a:t>
            </a:r>
            <a:r>
              <a:rPr lang="sl-SI" sz="2400" i="1" dirty="0">
                <a:latin typeface="Arial"/>
                <a:ea typeface="Arial"/>
                <a:cs typeface="Arial"/>
                <a:sym typeface="Arial"/>
              </a:rPr>
              <a:t>pravični energetski prehod 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dodana merila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r>
              <a:rPr lang="sl-SI" sz="1900" dirty="0">
                <a:latin typeface="Arial"/>
                <a:ea typeface="Arial"/>
                <a:cs typeface="Arial"/>
                <a:sym typeface="Arial"/>
              </a:rPr>
              <a:t>prispevek k doseganju nacionalnih ciljev, opredeljenih v NEPN, glede deleža proizvedene energije iz OVE,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r>
              <a:rPr lang="sl-SI" sz="1900" dirty="0">
                <a:latin typeface="Arial"/>
                <a:ea typeface="Arial"/>
                <a:cs typeface="Arial"/>
                <a:sym typeface="Arial"/>
              </a:rPr>
              <a:t>upoštevanje parametrov, ki vplivajo na kakovost zraka za doseganje </a:t>
            </a:r>
            <a:r>
              <a:rPr lang="sl-SI" sz="1900" dirty="0" err="1">
                <a:latin typeface="Arial"/>
                <a:ea typeface="Arial"/>
                <a:cs typeface="Arial"/>
                <a:sym typeface="Arial"/>
              </a:rPr>
              <a:t>sinergijskih</a:t>
            </a:r>
            <a:r>
              <a:rPr lang="sl-SI" sz="1900" dirty="0">
                <a:latin typeface="Arial"/>
                <a:ea typeface="Arial"/>
                <a:cs typeface="Arial"/>
                <a:sym typeface="Arial"/>
              </a:rPr>
              <a:t> učinkov zmanjševanja emisij TGP in izboljšanja kakovosti zraka, predvsem v Zasavju,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r>
              <a:rPr lang="sl-SI" sz="1900" dirty="0">
                <a:latin typeface="Arial"/>
                <a:ea typeface="Arial"/>
                <a:cs typeface="Arial"/>
                <a:sym typeface="Arial"/>
              </a:rPr>
              <a:t>oziroma prispevek k celostni energetski oživitvi SAŠA regije in Zasavja na podlagi pametnih in stroškovno učinkovitih rešitev </a:t>
            </a:r>
          </a:p>
          <a:p>
            <a:pPr marL="34290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za doseganje cilja </a:t>
            </a:r>
            <a:r>
              <a:rPr lang="sl-SI" sz="2400" i="1" dirty="0">
                <a:latin typeface="Arial"/>
                <a:ea typeface="Arial"/>
                <a:cs typeface="Arial"/>
                <a:sym typeface="Arial"/>
              </a:rPr>
              <a:t>zaposlitve in veščine za vse 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r>
              <a:rPr lang="sl-SI" sz="1800" dirty="0">
                <a:latin typeface="Arial"/>
                <a:ea typeface="Arial"/>
                <a:cs typeface="Arial"/>
                <a:sym typeface="Arial"/>
              </a:rPr>
              <a:t>prispevanje k regionalnim partnerstvom za ohranjanje obstoječih in ustvarjanje novih delovnih mest z višjo dodano vrednostjo,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r>
              <a:rPr lang="sl-SI" sz="1800" dirty="0">
                <a:latin typeface="Arial"/>
                <a:ea typeface="Arial"/>
                <a:cs typeface="Arial"/>
                <a:sym typeface="Arial"/>
              </a:rPr>
              <a:t>prispevek k formalnemu in neformalnemu izobraževanju ter večji privlačnosti deficitarnih poklicev</a:t>
            </a:r>
          </a:p>
          <a:p>
            <a:pPr marL="285750" indent="-285750">
              <a:buSzPts val="2400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za doseganje cilja </a:t>
            </a:r>
            <a:r>
              <a:rPr lang="sl-SI" sz="2400" i="1" dirty="0">
                <a:latin typeface="Arial"/>
                <a:ea typeface="Arial"/>
                <a:cs typeface="Arial"/>
                <a:sym typeface="Arial"/>
              </a:rPr>
              <a:t>postopne sanacije in revitalizacije degradiranih območij povezanih s premogovništvom in rabo premoga v SAŠA regiji</a:t>
            </a: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742950" lvl="1" indent="-285750">
              <a:buSzPts val="2400"/>
            </a:pPr>
            <a:r>
              <a:rPr lang="sl-SI" sz="1800" dirty="0">
                <a:latin typeface="Arial"/>
                <a:ea typeface="Arial"/>
                <a:cs typeface="Arial"/>
                <a:sym typeface="Arial"/>
              </a:rPr>
              <a:t>kjer relevantno, izkazovanje prispevka k postopnemu in učinkovitemu zapiranju PV na podlagi celovitega programa zapiranja in k zagotavljanju ustreznih </a:t>
            </a:r>
            <a:r>
              <a:rPr lang="sl-SI" sz="1800" dirty="0" err="1">
                <a:latin typeface="Arial"/>
                <a:ea typeface="Arial"/>
                <a:cs typeface="Arial"/>
                <a:sym typeface="Arial"/>
              </a:rPr>
              <a:t>okoljsko</a:t>
            </a:r>
            <a:r>
              <a:rPr lang="sl-SI" sz="1800" dirty="0">
                <a:latin typeface="Arial"/>
                <a:ea typeface="Arial"/>
                <a:cs typeface="Arial"/>
                <a:sym typeface="Arial"/>
              </a:rPr>
              <a:t> sprejemljivih rešitev.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endParaRPr lang="sl-SI" sz="20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87A67C28-6B86-C61F-62C3-DCB77F60A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21" y="2333625"/>
            <a:ext cx="2541353" cy="254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33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51587"/>
          </a:xfrm>
        </p:spPr>
        <p:txBody>
          <a:bodyPr/>
          <a:lstStyle/>
          <a:p>
            <a:r>
              <a:rPr lang="sl-SI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Dopisna seja – do 19.2. 2024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838199" y="1825625"/>
            <a:ext cx="8758187" cy="42556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GB" sz="1800" dirty="0">
              <a:latin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sl-SI" sz="1800" dirty="0">
              <a:latin typeface="Calibri" panose="020F0502020204030204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16" y="6033143"/>
            <a:ext cx="2689861" cy="564319"/>
          </a:xfrm>
          <a:prstGeom prst="rect">
            <a:avLst/>
          </a:prstGeom>
        </p:spPr>
      </p:pic>
      <p:pic>
        <p:nvPicPr>
          <p:cNvPr id="5" name="Picture 4" descr="Logo image n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29" y="6081245"/>
            <a:ext cx="1050232" cy="51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Kolenski povezovalnik 6"/>
          <p:cNvCxnSpPr/>
          <p:nvPr/>
        </p:nvCxnSpPr>
        <p:spPr>
          <a:xfrm flipV="1">
            <a:off x="245807" y="304566"/>
            <a:ext cx="3736258" cy="2637408"/>
          </a:xfrm>
          <a:prstGeom prst="bentConnector3">
            <a:avLst>
              <a:gd name="adj1" fmla="val 0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Kolenski povezovalnik 7"/>
          <p:cNvCxnSpPr/>
          <p:nvPr/>
        </p:nvCxnSpPr>
        <p:spPr>
          <a:xfrm flipV="1">
            <a:off x="8514735" y="4197949"/>
            <a:ext cx="3342968" cy="2408904"/>
          </a:xfrm>
          <a:prstGeom prst="bentConnector3">
            <a:avLst>
              <a:gd name="adj1" fmla="val 100294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Slika 9">
            <a:extLst>
              <a:ext uri="{FF2B5EF4-FFF2-40B4-BE49-F238E27FC236}">
                <a16:creationId xmlns:a16="http://schemas.microsoft.com/office/drawing/2014/main" id="{90912569-75E4-6D8F-0B84-EEBF89A88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419" y="1566396"/>
            <a:ext cx="3067266" cy="4424089"/>
          </a:xfrm>
          <a:prstGeom prst="rect">
            <a:avLst/>
          </a:prstGeom>
        </p:spPr>
      </p:pic>
      <p:pic>
        <p:nvPicPr>
          <p:cNvPr id="12" name="Slika 11">
            <a:extLst>
              <a:ext uri="{FF2B5EF4-FFF2-40B4-BE49-F238E27FC236}">
                <a16:creationId xmlns:a16="http://schemas.microsoft.com/office/drawing/2014/main" id="{89B724F9-EFBA-4760-1D6D-E840A7A7C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349" y="1810289"/>
            <a:ext cx="3432727" cy="452906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9217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sl-SI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Merila za izbor operacij v okviru Programa EKP 2021-2027</a:t>
            </a:r>
            <a:endParaRPr sz="4000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967986" y="1515012"/>
            <a:ext cx="6654800" cy="4552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sl-SI" sz="2400" dirty="0">
              <a:latin typeface="Arial"/>
              <a:ea typeface="Arial"/>
              <a:cs typeface="Arial"/>
              <a:sym typeface="Arial"/>
            </a:endParaRPr>
          </a:p>
          <a:p>
            <a:pPr marL="34290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sl-SI" dirty="0">
                <a:latin typeface="Arial"/>
                <a:ea typeface="Arial"/>
                <a:cs typeface="Arial"/>
                <a:sym typeface="Arial"/>
              </a:rPr>
              <a:t>Sprejem na 1. seji </a:t>
            </a:r>
            <a:r>
              <a:rPr lang="sl-SI" dirty="0" err="1">
                <a:latin typeface="Arial"/>
                <a:ea typeface="Arial"/>
                <a:cs typeface="Arial"/>
                <a:sym typeface="Arial"/>
              </a:rPr>
              <a:t>OzS</a:t>
            </a:r>
            <a:r>
              <a:rPr lang="sl-SI" dirty="0">
                <a:latin typeface="Arial"/>
                <a:ea typeface="Arial"/>
                <a:cs typeface="Arial"/>
                <a:sym typeface="Arial"/>
              </a:rPr>
              <a:t> (2. marec 2023)</a:t>
            </a:r>
            <a:endParaRPr dirty="0"/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sl-SI" dirty="0">
                <a:latin typeface="Arial"/>
                <a:ea typeface="Arial"/>
                <a:cs typeface="Arial"/>
                <a:sym typeface="Arial"/>
              </a:rPr>
              <a:t>Nadgradnja Meril na CP4-ESRR na 2. seji </a:t>
            </a:r>
            <a:r>
              <a:rPr lang="sl-SI" dirty="0" err="1">
                <a:latin typeface="Arial"/>
                <a:ea typeface="Arial"/>
                <a:cs typeface="Arial"/>
                <a:sym typeface="Arial"/>
              </a:rPr>
              <a:t>OzS</a:t>
            </a:r>
            <a:r>
              <a:rPr lang="sl-SI" dirty="0">
                <a:latin typeface="Arial"/>
                <a:ea typeface="Arial"/>
                <a:cs typeface="Arial"/>
                <a:sym typeface="Arial"/>
              </a:rPr>
              <a:t> (9. november 2023)</a:t>
            </a:r>
          </a:p>
          <a:p>
            <a:pPr marL="34290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sl-SI" dirty="0">
                <a:latin typeface="Arial"/>
                <a:cs typeface="Arial"/>
                <a:sym typeface="Arial"/>
              </a:rPr>
              <a:t>2. seja </a:t>
            </a:r>
            <a:r>
              <a:rPr lang="sl-SI" dirty="0" err="1">
                <a:latin typeface="Arial"/>
                <a:cs typeface="Arial"/>
                <a:sym typeface="Arial"/>
              </a:rPr>
              <a:t>OzS</a:t>
            </a:r>
            <a:r>
              <a:rPr lang="sl-SI" dirty="0">
                <a:latin typeface="Arial"/>
                <a:cs typeface="Arial"/>
                <a:sym typeface="Arial"/>
              </a:rPr>
              <a:t> - s</a:t>
            </a:r>
            <a:r>
              <a:rPr lang="sl-SI" dirty="0">
                <a:latin typeface="Arial"/>
                <a:cs typeface="Arial"/>
              </a:rPr>
              <a:t>klep št. 9B: </a:t>
            </a: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sl-SI" sz="1800" i="1" dirty="0">
                <a:solidFill>
                  <a:schemeClr val="accent1">
                    <a:lumMod val="75000"/>
                  </a:schemeClr>
                </a:solidFill>
              </a:rPr>
              <a:t>„Odbor za spremljanje pooblašča organ upravljanja, da nadaljuje proces nadgradnje Meril za izbor operacij v okviru Programa evropske kohezijske politike v obdobju 2021–2027 in jih </a:t>
            </a:r>
            <a:r>
              <a:rPr lang="sl-SI" sz="1800" i="1" u="sng" dirty="0">
                <a:solidFill>
                  <a:schemeClr val="accent1">
                    <a:lumMod val="75000"/>
                  </a:schemeClr>
                </a:solidFill>
              </a:rPr>
              <a:t>da v potrditev na redno ali korespondenčno sejo najkasneje aprila 2024.“</a:t>
            </a:r>
            <a:endParaRPr sz="1800" i="1" u="sng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4"/>
          <a:srcRect l="16773" t="13052" r="67266" b="7536"/>
          <a:stretch/>
        </p:blipFill>
        <p:spPr>
          <a:xfrm>
            <a:off x="8140700" y="1250616"/>
            <a:ext cx="3160423" cy="43119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pl-PL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Proces nadgradnje Meril za izbor operacij</a:t>
            </a:r>
            <a:endParaRPr sz="4000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967985" y="1515012"/>
            <a:ext cx="9467973" cy="4552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Predlogi zunanjih ekspertov EK (oktober 2023)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Predlogi na članov OZS po seji (pisno)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Delavnice po tematskih ciljih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Skupna delavnica članov OZS 18. decembra 2023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Posredovan predlog v „sledi spremembam“ vsem članom  - januar 2024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Prejeti komentarji  s strani članov:</a:t>
            </a:r>
          </a:p>
          <a:p>
            <a:pPr marL="800100" lvl="1">
              <a:buSzPts val="2400"/>
              <a:buFont typeface="Arial" panose="020B0604020202020204" pitchFamily="34" charset="0"/>
              <a:buChar char="•"/>
            </a:pPr>
            <a:r>
              <a:rPr lang="sl-SI" sz="2000" dirty="0">
                <a:latin typeface="Arial"/>
                <a:ea typeface="Arial"/>
                <a:cs typeface="Arial"/>
                <a:sym typeface="Arial"/>
              </a:rPr>
              <a:t>GZS, MK, MGTŠ, RR SAŠA, EK (NBS), Nacionalni svet invalidskih organizacij Slovenije, predstavniki LAS, …. - utemeljitev vsakega podanega predloga</a:t>
            </a:r>
            <a:endParaRPr lang="sl-SI" sz="16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072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pl-PL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Merila za izbor operacij 21-27: vključevanje načel NEB</a:t>
            </a:r>
            <a:endParaRPr sz="4000" u="sng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882650" y="1585436"/>
            <a:ext cx="7664450" cy="466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>
              <a:buSzPts val="2400"/>
              <a:buFont typeface="Arial" panose="020B0604020202020204" pitchFamily="34" charset="0"/>
              <a:buChar char="•"/>
            </a:pPr>
            <a:endParaRPr lang="sl-SI" sz="2400" dirty="0">
              <a:latin typeface="Arial"/>
              <a:ea typeface="Arial"/>
              <a:cs typeface="Arial"/>
              <a:sym typeface="Arial"/>
            </a:endParaRP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Temeljna načela NEB se smiselno vključujejo bodisi kot pogoj ali izbirno merilo v pripravo ukrepov v okviru naslednjih specifičnih ciljev: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SC 1.1: kot pogoj pri neposredni potrditvi operacije,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SC 2.7, SC 2.8 in SC 5.1: kot pogoj pri JP / NPO ter skladno z opredelitvijo v vsebinskih izhodiščih za CTN,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SC 4.6 in SC 8.1: kot izbirno merilo pri JP / NPO.</a:t>
            </a:r>
          </a:p>
        </p:txBody>
      </p:sp>
    </p:spTree>
    <p:extLst>
      <p:ext uri="{BB962C8B-B14F-4D97-AF65-F5344CB8AC3E}">
        <p14:creationId xmlns:p14="http://schemas.microsoft.com/office/powerpoint/2010/main" val="1595459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51587"/>
          </a:xfrm>
        </p:spPr>
        <p:txBody>
          <a:bodyPr/>
          <a:lstStyle/>
          <a:p>
            <a:r>
              <a:rPr lang="sl-SI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 pitchFamily="2" charset="-18"/>
              </a:rPr>
              <a:t>Merila za izbor operacij 21-27; napredek na Cilju politike 1</a:t>
            </a:r>
            <a:endParaRPr lang="sl-SI" dirty="0">
              <a:solidFill>
                <a:srgbClr val="034E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245807" y="1583871"/>
            <a:ext cx="11107993" cy="426651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sl-SI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sl-SI" sz="7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Predlogi AMI ekspertov, ki jih je posredovala EK, so bili   skladni s horizontalnimi načeli, ki so zapisana v S5 v smislu natančnejše presoje </a:t>
            </a:r>
            <a:r>
              <a:rPr lang="sl-SI" sz="7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odličnosti in tržnega potenciala predlaganih operacij</a:t>
            </a:r>
            <a:r>
              <a:rPr lang="sl-SI" sz="7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zato smo že na delavnici ob OZS v Lipici z PT našli soglasje o smeri dopolnitev meril in o soglasju tudi poročali na plenarnem zasedanju OZS. </a:t>
            </a:r>
          </a:p>
          <a:p>
            <a:pPr lvl="2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MOČNEJŠA NAČELA ODLIČNOSTI IN TRŽNEGA POTENCIAL (</a:t>
            </a:r>
            <a:r>
              <a:rPr lang="sl-SI" sz="7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value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l-SI" sz="7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l-SI" sz="7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money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GB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 seji OZS v Lipici smo v prvi fazi s PT pripravili usklajen predlog meril. Metodološko smo za vse specifične cilje v smiselni meri </a:t>
            </a:r>
            <a:r>
              <a:rPr lang="sl-SI" sz="7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poenotili strukturo meril, tako da so ta razdeljena na sklope odličnost, vpliv, kakovost in učinkovitost ter trajnost.    </a:t>
            </a:r>
            <a:r>
              <a:rPr lang="en-GB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GB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GB" sz="7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ecemb</a:t>
            </a:r>
            <a:r>
              <a:rPr lang="sl-SI" sz="7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2023</a:t>
            </a: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smo na prenovljenem predlogu pripravili delavnico. 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sl-SI" sz="7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-    ODLIČNOST – VPLIV - KAOVOST/UČINKOVITOST - TRAJNOST</a:t>
            </a:r>
            <a:endParaRPr lang="en-GB" sz="7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sl-SI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GB" sz="1800" dirty="0">
              <a:latin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sl-SI" sz="1800" dirty="0">
              <a:latin typeface="Calibri" panose="020F0502020204030204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16" y="6033143"/>
            <a:ext cx="2689861" cy="564319"/>
          </a:xfrm>
          <a:prstGeom prst="rect">
            <a:avLst/>
          </a:prstGeom>
        </p:spPr>
      </p:pic>
      <p:pic>
        <p:nvPicPr>
          <p:cNvPr id="5" name="Picture 4" descr="Logo image n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29" y="6081245"/>
            <a:ext cx="1050232" cy="51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Kolenski povezovalnik 6"/>
          <p:cNvCxnSpPr/>
          <p:nvPr/>
        </p:nvCxnSpPr>
        <p:spPr>
          <a:xfrm flipV="1">
            <a:off x="245807" y="304566"/>
            <a:ext cx="3736258" cy="2637408"/>
          </a:xfrm>
          <a:prstGeom prst="bentConnector3">
            <a:avLst>
              <a:gd name="adj1" fmla="val 0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Kolenski povezovalnik 7"/>
          <p:cNvCxnSpPr/>
          <p:nvPr/>
        </p:nvCxnSpPr>
        <p:spPr>
          <a:xfrm flipV="1">
            <a:off x="8514735" y="4197949"/>
            <a:ext cx="3342968" cy="2408904"/>
          </a:xfrm>
          <a:prstGeom prst="bentConnector3">
            <a:avLst>
              <a:gd name="adj1" fmla="val 100294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247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01039" y="736558"/>
            <a:ext cx="11153712" cy="587375"/>
          </a:xfrm>
        </p:spPr>
        <p:txBody>
          <a:bodyPr>
            <a:normAutofit fontScale="90000"/>
          </a:bodyPr>
          <a:lstStyle/>
          <a:p>
            <a:r>
              <a:rPr lang="sl-SI" sz="4000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 pitchFamily="2" charset="-18"/>
              </a:rPr>
              <a:t>Primer SC RSO1.1: Razvoj in izboljšanje raziskovalne in inovacijske zmogljivosti ter uvajanje naprednih tehnologij</a:t>
            </a:r>
            <a:br>
              <a:rPr lang="sl-SI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l-SI" dirty="0">
              <a:solidFill>
                <a:srgbClr val="034E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440871" y="1543050"/>
            <a:ext cx="11551041" cy="4367750"/>
          </a:xfrm>
        </p:spPr>
        <p:txBody>
          <a:bodyPr>
            <a:normAutofit fontScale="40000" lnSpcReduction="20000"/>
          </a:bodyPr>
          <a:lstStyle/>
          <a:p>
            <a:pPr marL="189230" marR="73660" indent="0" algn="just">
              <a:buNone/>
              <a:tabLst>
                <a:tab pos="168910" algn="l"/>
              </a:tabLst>
            </a:pPr>
            <a:r>
              <a:rPr lang="sl-SI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 </a:t>
            </a:r>
            <a:r>
              <a:rPr lang="sl-SI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  <a:tabLst>
                <a:tab pos="168910" algn="l"/>
              </a:tabLst>
            </a:pPr>
            <a:r>
              <a:rPr lang="sl-SI" sz="72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Odličnost: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7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novost, inovativnost in ambicioznost predlaganega projekta z jasno opredeljenim konkurenčnim položajem,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7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jasnost in verodostojnost zastavljenega koncepta,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7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raven tehnološke pripravljenosti: sedanja raven z ustrezno razlago, kako bo projekt prispeval k napredovanju na višje ravni,  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7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omogočanje povezovanja znanja, kompetenc in tehnologije na prednostnih področjih, kakovost ali izvedljivost,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7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ambicioznost načrtovane raziskovalne infrastrukture z utemeljitvijo na mednarodno primerljivih infrastrukturah. </a:t>
            </a:r>
            <a:endParaRPr lang="sl-SI" sz="1800" dirty="0">
              <a:latin typeface="Calibri" panose="020F0502020204030204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16" y="6033143"/>
            <a:ext cx="2689861" cy="564319"/>
          </a:xfrm>
          <a:prstGeom prst="rect">
            <a:avLst/>
          </a:prstGeom>
        </p:spPr>
      </p:pic>
      <p:pic>
        <p:nvPicPr>
          <p:cNvPr id="5" name="Picture 4" descr="Logo image n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29" y="6081245"/>
            <a:ext cx="1050232" cy="51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Kolenski povezovalnik 6"/>
          <p:cNvCxnSpPr/>
          <p:nvPr/>
        </p:nvCxnSpPr>
        <p:spPr>
          <a:xfrm flipV="1">
            <a:off x="200087" y="0"/>
            <a:ext cx="3736258" cy="2637408"/>
          </a:xfrm>
          <a:prstGeom prst="bentConnector3">
            <a:avLst>
              <a:gd name="adj1" fmla="val 0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Kolenski povezovalnik 7"/>
          <p:cNvCxnSpPr/>
          <p:nvPr/>
        </p:nvCxnSpPr>
        <p:spPr>
          <a:xfrm flipV="1">
            <a:off x="8743300" y="4449096"/>
            <a:ext cx="3342968" cy="2408904"/>
          </a:xfrm>
          <a:prstGeom prst="bentConnector3">
            <a:avLst>
              <a:gd name="adj1" fmla="val 100294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397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6DBBE5A3-C30A-C3C0-CE66-7F5D10A68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40" y="233044"/>
            <a:ext cx="11468100" cy="6350635"/>
          </a:xfrm>
        </p:spPr>
        <p:txBody>
          <a:bodyPr>
            <a:normAutofit fontScale="25000" lnSpcReduction="20000"/>
          </a:bodyPr>
          <a:lstStyle/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endParaRPr lang="sl-SI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  <a:tabLst>
                <a:tab pos="168910" algn="l"/>
              </a:tabLst>
            </a:pPr>
            <a:r>
              <a:rPr lang="sl-SI" sz="9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Vpliv: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stopnja poslovne pripravljenosti:  </a:t>
            </a:r>
            <a:endParaRPr lang="sl-SI" sz="8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raven pripravljenosti strank:  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tržni potencial:  tržni potencial razvitega izdelka/storitve/procesa glede na obstoječi trg in trende, konkurenco, tržne prednosti, slabosti, priložnosti in nevarnosti za uveljavljanje izdelka/storitve/procesa,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potencialni učinek vzvoda projekta na gospodarske akterje , katerih položaj bi se lahko zaradi projekta okrepil, 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vključevanje  v mednarodne verige vrednosti,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prispevek k povezovanju in gradnji sinergij s projekti v drugih regijah in državah članicah,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ustvarjanje (vzpostavitev)  podlage za prenos rezultatov na raziskovalni infrastrukturi  v gospodarstvo,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raven pripravljenosti </a:t>
            </a:r>
            <a:r>
              <a:rPr lang="sl-SI" sz="8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upravljanja </a:t>
            </a: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intelektualne Lastnine,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ustvarjanje podlage za sodelovanje in prenos raziskovalnih rezultatov raziskovalnih organizacij v gospodarstvo,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pričakovani vplivi na okolje (na primer na biotsko raznovrstnost, zmanjšanje emisij CO2, energetsko učinkovitost,  vidik trajnosti NEB),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pričakovani družbeni učinki (na primer na kakovost življenja, izobraževanje, zdravje, socialno kohezijo, enake možnosti, vidik kvaliteta bivanja in vključenost NEB),</a:t>
            </a:r>
          </a:p>
          <a:p>
            <a:pPr marL="342900" lvl="0" indent="-342900" algn="just">
              <a:buSzPts val="1200"/>
              <a:buFont typeface="Times New Roman" panose="02020603050405020304" pitchFamily="18" charset="0"/>
              <a:buChar char="-"/>
              <a:tabLst>
                <a:tab pos="168910" algn="l"/>
              </a:tabLst>
            </a:pPr>
            <a:r>
              <a:rPr lang="sl-SI" sz="8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pričakovani teritorialni učinki vključno s koristjo med regijama in znotraj posamezne regije (povezovanje različnih regionalnih akterjev).</a:t>
            </a:r>
          </a:p>
          <a:p>
            <a:pPr algn="just">
              <a:tabLst>
                <a:tab pos="168910" algn="l"/>
              </a:tabLst>
            </a:pPr>
            <a:endParaRPr lang="en-GB" sz="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GB" sz="800" dirty="0">
              <a:latin typeface="Calibri" panose="020F0502020204030204" pitchFamily="34" charset="0"/>
            </a:endParaRP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91365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397" y="190588"/>
            <a:ext cx="10672482" cy="1351587"/>
          </a:xfrm>
        </p:spPr>
        <p:txBody>
          <a:bodyPr>
            <a:normAutofit/>
          </a:bodyPr>
          <a:lstStyle/>
          <a:p>
            <a:r>
              <a:rPr lang="sl-SI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 pitchFamily="2" charset="-18"/>
              </a:rPr>
              <a:t>Pomembna opažanja za CP1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245807" y="1200150"/>
            <a:ext cx="11437663" cy="5292725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sl-SI" sz="74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Posameznih produktnih smeri ali panožnih področij v merilih ne izpostavljamo, ker so prednostna področja navedena v S5 in se morebitna </a:t>
            </a:r>
            <a:r>
              <a:rPr lang="sl-SI" sz="74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prioritizacija</a:t>
            </a:r>
            <a:r>
              <a:rPr lang="sl-SI" sz="74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lahko izvaja   skoz specifična merila na posameznih inštrumentih  v smislu ponderiranja vrednosti za posamezne produktne smeri. Pripomb  v tej smeri zato nismo upoštevali.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sl-SI" sz="7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Posamično načelo zasledovano skoz vsebnosti prijave se lahko presoja samo znotraj enega merila/</a:t>
            </a:r>
            <a:r>
              <a:rPr lang="sl-SI" sz="74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podmerila</a:t>
            </a:r>
            <a:r>
              <a:rPr lang="sl-SI" sz="7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(v postopku ocenjevanja poskrbimo, da vloga za isto vsebnost in isto načelo ni ne nagrajena in ne </a:t>
            </a:r>
            <a:r>
              <a:rPr lang="sl-SI" sz="74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penalizirana</a:t>
            </a:r>
            <a:r>
              <a:rPr lang="sl-SI" sz="7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večkrat temveč samo enkrat), zato smo pri obravnavi predlogov upoštevali izključno tiste, ki so prinašali nove elemente (načela) presoje na posamičnih </a:t>
            </a:r>
            <a:r>
              <a:rPr lang="sl-SI" sz="74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podmerilih</a:t>
            </a:r>
            <a:r>
              <a:rPr lang="sl-SI" sz="7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ki niso že vsebovana v drugih </a:t>
            </a:r>
            <a:r>
              <a:rPr lang="sl-SI" sz="74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podmerilih</a:t>
            </a:r>
            <a:r>
              <a:rPr lang="sl-SI" sz="7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istega ali kakega drugega merila.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sl-SI" sz="74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Merila so </a:t>
            </a:r>
            <a:r>
              <a:rPr lang="sl-SI" sz="7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v gradivu opisana do smiselne ravni podrobnosti. Dodatno namreč merila </a:t>
            </a:r>
            <a:r>
              <a:rPr lang="sl-SI" sz="74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razdelujejo</a:t>
            </a:r>
            <a:r>
              <a:rPr lang="sl-SI" sz="74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posamezni razpisi ali drugi inštrumenti financiranja, ter informacije za prijavitelje in za ocenjevalce.</a:t>
            </a:r>
            <a:endParaRPr lang="sl-SI" sz="74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sl-SI" sz="1800" dirty="0">
              <a:effectLst/>
              <a:latin typeface="+mn-lt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sl-SI" sz="1800" dirty="0">
              <a:latin typeface="+mn-lt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GB" sz="1800" dirty="0">
              <a:effectLst/>
              <a:latin typeface="+mn-lt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en-GB" sz="1800" dirty="0">
              <a:latin typeface="+mn-lt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sl-SI" sz="1800" dirty="0">
              <a:latin typeface="+mn-lt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16" y="6033143"/>
            <a:ext cx="2689861" cy="564319"/>
          </a:xfrm>
          <a:prstGeom prst="rect">
            <a:avLst/>
          </a:prstGeom>
        </p:spPr>
      </p:pic>
      <p:pic>
        <p:nvPicPr>
          <p:cNvPr id="5" name="Picture 4" descr="Logo image na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29" y="6081245"/>
            <a:ext cx="1050232" cy="51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Kolenski povezovalnik 6"/>
          <p:cNvCxnSpPr/>
          <p:nvPr/>
        </p:nvCxnSpPr>
        <p:spPr>
          <a:xfrm flipV="1">
            <a:off x="245807" y="304566"/>
            <a:ext cx="3736258" cy="2637408"/>
          </a:xfrm>
          <a:prstGeom prst="bentConnector3">
            <a:avLst>
              <a:gd name="adj1" fmla="val 0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Kolenski povezovalnik 7"/>
          <p:cNvCxnSpPr/>
          <p:nvPr/>
        </p:nvCxnSpPr>
        <p:spPr>
          <a:xfrm flipV="1">
            <a:off x="8514735" y="4197949"/>
            <a:ext cx="3342968" cy="2408904"/>
          </a:xfrm>
          <a:prstGeom prst="bentConnector3">
            <a:avLst>
              <a:gd name="adj1" fmla="val 100294"/>
            </a:avLst>
          </a:prstGeom>
          <a:ln w="28575">
            <a:solidFill>
              <a:srgbClr val="034EA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754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</a:pPr>
            <a:r>
              <a:rPr lang="pl-PL" sz="4000" dirty="0">
                <a:solidFill>
                  <a:srgbClr val="034EA2"/>
                </a:solidFill>
                <a:latin typeface="Arial"/>
                <a:ea typeface="Arial"/>
                <a:cs typeface="Arial"/>
                <a:sym typeface="Arial"/>
              </a:rPr>
              <a:t>Merila za izbor operacij 21-27: napredek na Cilju politike 2</a:t>
            </a:r>
            <a:endParaRPr sz="4000" u="sng" dirty="0">
              <a:solidFill>
                <a:srgbClr val="034EA2"/>
              </a:solidFill>
            </a:endParaRPr>
          </a:p>
        </p:txBody>
      </p:sp>
      <p:sp>
        <p:nvSpPr>
          <p:cNvPr id="137" name="Google Shape;137;p15"/>
          <p:cNvSpPr txBox="1">
            <a:spLocks noGrp="1"/>
          </p:cNvSpPr>
          <p:nvPr>
            <p:ph type="body" idx="1"/>
          </p:nvPr>
        </p:nvSpPr>
        <p:spPr>
          <a:xfrm>
            <a:off x="882649" y="1585436"/>
            <a:ext cx="8296862" cy="4669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nadgradnja meril na ukrepih URE in OVE z nujnostjo prispevanja projektov k doseganju nacionalnih strateških ciljev s področja energetske učinkovitosti (NEPN in DSEPS 2050),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opredelitev pogojev in izbirnih meril za bolj učinkovito vključevanje na naravi temelječih rešitev (NBS) v pripravo ukrepov v okviru SC 2.4 (kot pogoj upravičenosti), SC 2.7 (kot merilo),</a:t>
            </a:r>
          </a:p>
          <a:p>
            <a:pPr marL="342900" lvl="0">
              <a:buSzPts val="2400"/>
              <a:buFont typeface="Arial" panose="020B0604020202020204" pitchFamily="34" charset="0"/>
              <a:buChar char="•"/>
            </a:pPr>
            <a:r>
              <a:rPr lang="sl-SI" sz="2400" dirty="0">
                <a:latin typeface="Arial"/>
                <a:ea typeface="Arial"/>
                <a:cs typeface="Arial"/>
                <a:sym typeface="Arial"/>
              </a:rPr>
              <a:t>vključevanje principov in temeljnih vrednot pobude NEB na SC 2.7 (zelene infrastrukture) in SC 2.8 (trajnostna mobilnost), kot pogoj opredeljeno v vsebinskih izhodiščih za CTN,</a:t>
            </a:r>
          </a:p>
          <a:p>
            <a:pPr marL="0" lvl="0" indent="0">
              <a:buSzPts val="2400"/>
              <a:buNone/>
            </a:pP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5878ECE-4ED1-D1B6-49B3-ED4AF284E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9003" y="2152941"/>
            <a:ext cx="2139193" cy="32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006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ova tema">
  <a:themeElements>
    <a:clrScheme name="Pisarn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1363</Words>
  <Application>Microsoft Office PowerPoint</Application>
  <PresentationFormat>Širokozaslonsko</PresentationFormat>
  <Paragraphs>89</Paragraphs>
  <Slides>14</Slides>
  <Notes>9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Noto Sans Symbols</vt:lpstr>
      <vt:lpstr>Republika</vt:lpstr>
      <vt:lpstr>Times New Roman</vt:lpstr>
      <vt:lpstr>1_Officeova tema</vt:lpstr>
      <vt:lpstr>Nadgradnja  Meril za izbor operacij  v okviru Programa EKP v obdobju  2021-2027 v Sloveniji</vt:lpstr>
      <vt:lpstr>Merila za izbor operacij v okviru Programa EKP 2021-2027</vt:lpstr>
      <vt:lpstr>Proces nadgradnje Meril za izbor operacij</vt:lpstr>
      <vt:lpstr>Merila za izbor operacij 21-27: vključevanje načel NEB</vt:lpstr>
      <vt:lpstr>Merila za izbor operacij 21-27; napredek na Cilju politike 1</vt:lpstr>
      <vt:lpstr>Primer SC RSO1.1: Razvoj in izboljšanje raziskovalne in inovacijske zmogljivosti ter uvajanje naprednih tehnologij </vt:lpstr>
      <vt:lpstr>PowerPointova predstavitev</vt:lpstr>
      <vt:lpstr>Pomembna opažanja za CP1</vt:lpstr>
      <vt:lpstr>Merila za izbor operacij 21-27: napredek na Cilju politike 2</vt:lpstr>
      <vt:lpstr>Merila za izbor operacij 21-27: napredek na Cilju politike 3</vt:lpstr>
      <vt:lpstr>Merila za izbor operacij 21-27: napredek na Cilju politike 5</vt:lpstr>
      <vt:lpstr>Merila za izbor operacij 21-27: napredek na Cilju politike 6</vt:lpstr>
      <vt:lpstr>Merila za izbor operacij 21-27: napredek na Cilju politike 6</vt:lpstr>
      <vt:lpstr>Dopisna seja – do 19.2. 2024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Selection criteria 21-27</dc:title>
  <dc:creator>Marko Hren</dc:creator>
  <cp:lastModifiedBy>Irena Brcko Kogoj</cp:lastModifiedBy>
  <cp:revision>33</cp:revision>
  <cp:lastPrinted>2024-02-12T07:17:47Z</cp:lastPrinted>
  <dcterms:created xsi:type="dcterms:W3CDTF">2024-01-25T13:13:53Z</dcterms:created>
  <dcterms:modified xsi:type="dcterms:W3CDTF">2024-02-12T09:54:37Z</dcterms:modified>
</cp:coreProperties>
</file>